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4"/>
  </p:normalViewPr>
  <p:slideViewPr>
    <p:cSldViewPr snapToGrid="0" snapToObjects="1">
      <p:cViewPr varScale="1">
        <p:scale>
          <a:sx n="76" d="100"/>
          <a:sy n="76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2615-0BAB-5349-9E9E-5CA0F50D8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6F759-9844-BF40-AF1D-C989D620E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EC4D0-5A2A-A841-9908-CBFB5767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C33EC-63F8-C44C-8700-ACC78B52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6B22-68E3-264E-B450-0A16C088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D3C4-9C8E-BE44-825C-415B0DC2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C6B43-8B17-354B-AE76-E79D1641C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CEDE9-D21D-6246-9DAD-3A7CF85C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AEDB9-2EB7-F944-B847-4A399AF1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1C847-32EE-7141-BB14-C64B7974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5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2202B-2C76-E94B-8912-9400E108E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4EA27-C392-5D40-8A8D-85D2C0296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497B-60F0-3E47-B02B-A12A6DEA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6A2FE-4C7F-9541-A48D-60A7F4BF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B6968-AE89-F640-83CA-D30427A5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2DB3-A728-5146-8FC2-29728325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6E91-3494-D048-A434-97A6713F8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6178F-A3DA-3A49-9622-D9DB535A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EE3F4-2610-0F4D-A8E6-4098133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4D1C-27E0-7B4C-86D1-5C1EFDB7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5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2EFE-963E-B640-94C8-93DF0C69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388E1-D1D9-FA49-B4EF-0FC225087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F63FC-25F8-CD45-9FA1-6957FABB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F9BD9-4D42-E84D-BCBD-BD8E700C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CB833-8BC2-7140-A348-155ECE2A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8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E641-AE1A-7A4D-BD60-AAE202B5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4142E-9E9E-4749-AFEF-FC9AC400D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98D6C-F41C-9B4A-A59F-058A84E6D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02052-C870-BE40-87F9-15A922C2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5042-E657-B34D-8355-0EAD158C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6F74A-E22C-1D47-B93C-A72C0DB8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8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6AE-7FC8-5D4B-8279-68144C52A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7D489-90C0-924F-9570-48CB57150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276BE-581B-104A-858F-6347700EF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33B15-4BC6-4D4F-860A-74619C4B8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27CA7-1C84-0947-A1E0-373BCB3FF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61FD7-46BE-B347-AE0C-A1BB2ABA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72773-35DB-0543-996E-7EBA75A0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EF9C7-A677-2641-B4D1-EF9B2014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D849-99A2-7546-A6C2-8AC73EA1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6F897-72B0-C140-9B80-EC73D3D6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BDF1C-8D92-7040-9661-EC2AFE88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520E3-3DE3-7048-9AF1-FAD2708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35171-37CA-2C47-8A85-AD1880B9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EA9DE-F7E3-FB4A-94A9-5A17A4F8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24C5B-77B6-2D4B-9369-BC9492A7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7D5F-0C80-8C4C-8971-228062F8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9083-ADC4-704D-BE2C-CCAF8E41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03AC6-D518-8E43-B2B5-C5ED440B0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72BD7-8157-A741-8D62-673F4D65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857D7-13DD-BE4D-8738-642F8B17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F8104-AB66-0B47-B111-9B510FF3A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7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DFFE-276D-CD4E-B831-CB5A69501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9791F-D1C1-6D47-87C9-8BB2BA9AA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9C547-98D6-1348-BD4A-FF91113D0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EAAA9-C796-FC46-B427-06D5A252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A7A58-28CF-3F4A-8FFE-84E53E84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6D8B7-BCFE-AD4F-A880-F4ADCB6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93209-2088-F047-8342-E1E4F26C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FE7D1-033E-204E-AA5F-2AC94BBC4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74E56-DF89-6A44-81DE-117B14D61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4CC04-7E61-524F-9C91-54A822D4D9A1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6E8C-7F14-4644-A69E-2D0E4DF68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33D49-F303-5F46-A075-C6A53FEF0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40EEC-0245-334C-9CD9-7FC15A3E3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, kite, food, colored&#10;&#10;Description automatically generated">
            <a:extLst>
              <a:ext uri="{FF2B5EF4-FFF2-40B4-BE49-F238E27FC236}">
                <a16:creationId xmlns:a16="http://schemas.microsoft.com/office/drawing/2014/main" id="{5DF3EAA7-6008-9945-819F-D409D312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4" r="135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D8CE0-417D-7B40-8B06-0F18B4A57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b="1" dirty="0"/>
              <a:t>Can We Be Happier?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BDF7B-E5AB-2E45-9F20-86E6368B1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3600" dirty="0"/>
              <a:t>Facts and Myths</a:t>
            </a:r>
          </a:p>
          <a:p>
            <a:endParaRPr lang="en-US" sz="2800" dirty="0"/>
          </a:p>
          <a:p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27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EF46-5280-AC40-A65A-270D7748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Freedom </a:t>
            </a:r>
            <a:br>
              <a:rPr lang="en-US" sz="3200" dirty="0"/>
            </a:br>
            <a:r>
              <a:rPr lang="en-US" sz="3200" dirty="0"/>
              <a:t>r-squared is: 0.570 </a:t>
            </a:r>
            <a:br>
              <a:rPr lang="en-US" sz="3200" dirty="0"/>
            </a:br>
            <a:r>
              <a:rPr lang="en-US" sz="3200" dirty="0"/>
              <a:t>p-value is: 9.6879e-15</a:t>
            </a: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B3CB26A7-BE15-B94F-9AA5-F3053D2A15B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r="-2" b="6934"/>
          <a:stretch/>
        </p:blipFill>
        <p:spPr>
          <a:xfrm>
            <a:off x="6654800" y="423333"/>
            <a:ext cx="5154863" cy="2610553"/>
          </a:xfrm>
          <a:prstGeom prst="rect">
            <a:avLst/>
          </a:prstGeom>
        </p:spPr>
      </p:pic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E5C9D-56A5-5F45-9269-9079314110F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5" b="-1"/>
          <a:stretch/>
        </p:blipFill>
        <p:spPr>
          <a:xfrm>
            <a:off x="2573867" y="3033886"/>
            <a:ext cx="9235796" cy="3824114"/>
          </a:xfrm>
          <a:prstGeom prst="rect">
            <a:avLst/>
          </a:prstGeom>
        </p:spPr>
      </p:pic>
      <p:pic>
        <p:nvPicPr>
          <p:cNvPr id="101" name="Picture 100" descr="A picture containing clipart&#10;&#10;Description automatically generated">
            <a:extLst>
              <a:ext uri="{FF2B5EF4-FFF2-40B4-BE49-F238E27FC236}">
                <a16:creationId xmlns:a16="http://schemas.microsoft.com/office/drawing/2014/main" id="{4249D633-4A29-434E-8CE4-13BAA0E1C8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3" y="5461711"/>
            <a:ext cx="140243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ED6B8-8E31-B249-B00C-56B3C6EB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Elevation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r-squared is: 0.1706      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p-value is: 0.459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318B2C09-FC8C-FB49-8477-301AC52A2A6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r="1" b="1"/>
          <a:stretch/>
        </p:blipFill>
        <p:spPr>
          <a:xfrm>
            <a:off x="5075257" y="0"/>
            <a:ext cx="6901901" cy="3320215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645A6-940E-6A4B-B06F-2740A7C7C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2" y="3320215"/>
            <a:ext cx="6110268" cy="31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BDA5F-7AF7-7F46-9D3D-2655368D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961466"/>
            <a:ext cx="5692724" cy="1388533"/>
          </a:xfrm>
          <a:noFill/>
          <a:effectLst>
            <a:glow rad="1054100">
              <a:schemeClr val="accent1">
                <a:lumMod val="60000"/>
                <a:lumOff val="40000"/>
                <a:alpha val="39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Sometimes We Are Just                   Happy!</a:t>
            </a:r>
          </a:p>
        </p:txBody>
      </p:sp>
      <p:sp>
        <p:nvSpPr>
          <p:cNvPr id="7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DD56606B-BF6B-A34B-B134-E07ECEC5CF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7" b="347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2" name="Picture 61" descr="A cat sitting on a table&#10;&#10;Description automatically generated">
            <a:extLst>
              <a:ext uri="{FF2B5EF4-FFF2-40B4-BE49-F238E27FC236}">
                <a16:creationId xmlns:a16="http://schemas.microsoft.com/office/drawing/2014/main" id="{1A2BC869-AC87-C24E-9F59-14528B01DB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768"/>
            <a:ext cx="5692724" cy="426783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9627B5-1E10-D549-88C1-D910DE86AF3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725" y="5681133"/>
            <a:ext cx="1523999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44688-8422-D74B-B53A-631AB1BA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Happiness Index (or "Life ladder") </a:t>
            </a:r>
          </a:p>
        </p:txBody>
      </p:sp>
      <p:sp>
        <p:nvSpPr>
          <p:cNvPr id="1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C2A61437-802E-D546-9361-0E23E1D898E4}"/>
              </a:ext>
            </a:extLst>
          </p:cNvPr>
          <p:cNvPicPr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r="4" b="6370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8748BA-43CB-4CBC-B895-FBE5E06A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Did you know countries are ranked each year based on a Happiness Index? This index rates the happiness of countries on a scale from 0 to 10. 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Today, we are going to face some facts and break some myths about Happiness and what we may think can make us happy.</a:t>
            </a:r>
          </a:p>
        </p:txBody>
      </p:sp>
      <p:sp>
        <p:nvSpPr>
          <p:cNvPr id="21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6D3F0FA2-EE8D-8E46-8501-9FE7FA4B2BDD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1" b="1"/>
          <a:stretch/>
        </p:blipFill>
        <p:spPr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5409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CE9B-B786-BD48-AD29-CCDA56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Top 10 Happiest Countries 2019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5114960-121C-470F-B8F3-734D1325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92137" cy="3785419"/>
          </a:xfrm>
        </p:spPr>
        <p:txBody>
          <a:bodyPr>
            <a:normAutofit/>
          </a:bodyPr>
          <a:lstStyle/>
          <a:p>
            <a:r>
              <a:rPr lang="en-US" sz="2400" dirty="0"/>
              <a:t>In 2019, the Gallup World Poll included Happiness Index data in 156 countries.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According to the Happiness Index of 2019, the happiest countries in the world are: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1F5B36-442C-EB47-BF51-02A24D9F86E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 b="3"/>
          <a:stretch/>
        </p:blipFill>
        <p:spPr>
          <a:xfrm>
            <a:off x="7235420" y="640082"/>
            <a:ext cx="4316917" cy="5777651"/>
          </a:xfrm>
          <a:prstGeom prst="rect">
            <a:avLst/>
          </a:prstGeom>
          <a:effectLst/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272D6A-389F-C34B-8CE7-F7E16A925A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3" y="5452533"/>
            <a:ext cx="1523999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DE3D-28FF-1A42-98CF-EDF9A620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5"/>
            <a:ext cx="5565603" cy="5577837"/>
          </a:xfrm>
        </p:spPr>
        <p:txBody>
          <a:bodyPr>
            <a:normAutofit/>
          </a:bodyPr>
          <a:lstStyle/>
          <a:p>
            <a:r>
              <a:rPr lang="en-US" sz="3700" b="1" dirty="0"/>
              <a:t>The 10 </a:t>
            </a:r>
            <a:br>
              <a:rPr lang="en-US" sz="3700" b="1" dirty="0"/>
            </a:br>
            <a:r>
              <a:rPr lang="en-US" sz="3700" b="1" dirty="0"/>
              <a:t>Unhappiest Countries </a:t>
            </a:r>
            <a:br>
              <a:rPr lang="en-US" sz="3700" b="1" dirty="0"/>
            </a:br>
            <a:r>
              <a:rPr lang="en-US" sz="3700" b="1" dirty="0"/>
              <a:t>2019</a:t>
            </a:r>
            <a:br>
              <a:rPr lang="en-US" sz="3700" b="1" dirty="0"/>
            </a:br>
            <a:endParaRPr lang="en-US" sz="3700" b="1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F3C48-96C0-F548-9B88-EA5C9385C1B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r="7105" b="3"/>
          <a:stretch/>
        </p:blipFill>
        <p:spPr>
          <a:xfrm>
            <a:off x="7031475" y="640082"/>
            <a:ext cx="3995928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9852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615046A-CE3B-6D4B-AB47-30119C527FB3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EDD21-13C1-E642-9A9A-68F8AF50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164" y="4610494"/>
            <a:ext cx="8860036" cy="1824173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your information, the average Happiness Index of all the 156 countries is 5.41</a:t>
            </a:r>
            <a:br>
              <a:rPr lang="en-US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 than 50% of all countries have Happiness Index above the average</a:t>
            </a:r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208AC31-C014-AD4C-8893-C97B02125E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5" y="2360165"/>
            <a:ext cx="1285192" cy="8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DA525E-6627-9347-B954-30604803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</a:rPr>
              <a:t>Money buys happiness up to a certain degree</a:t>
            </a:r>
            <a:br>
              <a:rPr lang="en-US" sz="1600" b="1" dirty="0"/>
            </a:br>
            <a:r>
              <a:rPr lang="en-US" sz="1600" b="1" dirty="0">
                <a:effectLst/>
              </a:rPr>
              <a:t> </a:t>
            </a:r>
            <a:r>
              <a:rPr lang="en-US" sz="2700" dirty="0"/>
              <a:t> </a:t>
            </a:r>
            <a:r>
              <a:rPr lang="en-US" sz="2700" b="1" dirty="0"/>
              <a:t>r-squared is: 0.794       p-value is: 4.3153e-35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F909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9BBBCD1-9E08-884A-9770-AB164932A8C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r="6592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C5F885E-8384-4A82-A491-25B22EA1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162652"/>
            <a:ext cx="5028928" cy="3765867"/>
          </a:xfrm>
        </p:spPr>
        <p:txBody>
          <a:bodyPr anchor="ctr">
            <a:normAutofit fontScale="77500" lnSpcReduction="20000"/>
          </a:bodyPr>
          <a:lstStyle/>
          <a:p>
            <a:r>
              <a:rPr lang="en-US" b="1" dirty="0"/>
              <a:t>GDP per capita</a:t>
            </a:r>
            <a:endParaRPr lang="en-US" dirty="0"/>
          </a:p>
          <a:p>
            <a:r>
              <a:rPr lang="en-US" dirty="0"/>
              <a:t>Gross Domestic Product - or GDP - is simply the value of all the goods and services a country produces on a yearly basis. </a:t>
            </a:r>
          </a:p>
          <a:p>
            <a:r>
              <a:rPr lang="en-US" dirty="0"/>
              <a:t>Divide the GDP by the total population of a country and you have the GDP per capita.</a:t>
            </a:r>
          </a:p>
          <a:p>
            <a:r>
              <a:rPr lang="en-US" dirty="0"/>
              <a:t>This is arguably the most accepted method of determining a country's level of wealth.  </a:t>
            </a:r>
          </a:p>
          <a:p>
            <a:r>
              <a:rPr lang="en-US" dirty="0"/>
              <a:t>The wealth of a country is significantly correlated to its Happiness Index.</a:t>
            </a:r>
          </a:p>
        </p:txBody>
      </p:sp>
      <p:pic>
        <p:nvPicPr>
          <p:cNvPr id="52" name="Picture 51" descr="A picture containing clipart&#10;&#10;Description automatically generated">
            <a:extLst>
              <a:ext uri="{FF2B5EF4-FFF2-40B4-BE49-F238E27FC236}">
                <a16:creationId xmlns:a16="http://schemas.microsoft.com/office/drawing/2014/main" id="{FCD65DEF-EBFE-3145-9ADC-0688BF160E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" y="828644"/>
            <a:ext cx="1520030" cy="9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A1A91-6A1A-A648-B3F4-90A05E10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826681"/>
            <a:ext cx="10012648" cy="94497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Family Values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r-squared is: 0.742</a:t>
            </a:r>
            <a:r>
              <a:rPr lang="en-US" sz="2800" dirty="0">
                <a:solidFill>
                  <a:schemeClr val="bg1"/>
                </a:solidFill>
                <a:effectLst/>
              </a:rPr>
              <a:t>          </a:t>
            </a:r>
            <a:r>
              <a:rPr lang="en-US" sz="2800" dirty="0">
                <a:solidFill>
                  <a:schemeClr val="bg1"/>
                </a:solidFill>
              </a:rPr>
              <a:t>p-value is: 8.109e-27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br>
              <a:rPr lang="en-US" sz="2800" dirty="0">
                <a:solidFill>
                  <a:schemeClr val="bg1"/>
                </a:solidFill>
                <a:effectLst/>
              </a:rPr>
            </a:b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D0A0D328-3CFC-8B43-BA4C-660ECE9EFC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r="1" b="1"/>
          <a:stretch/>
        </p:blipFill>
        <p:spPr>
          <a:xfrm>
            <a:off x="887411" y="2978923"/>
            <a:ext cx="5927725" cy="3052397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39141-FE8B-5C43-93A8-8D34D70A75F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8" y="2871789"/>
            <a:ext cx="4298951" cy="31595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2806DE6-1B47-024A-B886-F859B248439E}"/>
              </a:ext>
            </a:extLst>
          </p:cNvPr>
          <p:cNvSpPr txBox="1"/>
          <p:nvPr/>
        </p:nvSpPr>
        <p:spPr>
          <a:xfrm>
            <a:off x="2828925" y="1571625"/>
            <a:ext cx="8183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divide all countries into 4 groups, based on the Happiness Index.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happiest countries are consistent with the highest family values.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56" name="Picture 5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500B994-EE39-5041-9E5C-2E87712CD7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" y="5825067"/>
            <a:ext cx="1232849" cy="8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E954-98B9-8A45-8F3A-8C0DE081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Population Density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bg1"/>
                </a:solidFill>
              </a:rPr>
              <a:t>r-squared is: -0.073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p-value is: 0.382</a:t>
            </a:r>
            <a:r>
              <a:rPr lang="en-US" sz="3200" dirty="0">
                <a:solidFill>
                  <a:schemeClr val="bg1"/>
                </a:solidFill>
                <a:effectLst/>
              </a:rPr>
              <a:t> 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499FB-E77E-C845-AE76-6E5D894413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88" y="3876675"/>
            <a:ext cx="6289675" cy="245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3FC18-1B22-BB4E-A370-9C30467D86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88" y="533400"/>
            <a:ext cx="6289675" cy="32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DCC33-147E-6240-8306-B14231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Generosity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r-squared is: 0.136         p-value is: 0.091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B5AC8-819B-2D4A-A7BB-B53A388DD8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536927"/>
            <a:ext cx="7027333" cy="41317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DDE986-B642-B84D-9328-28E854CCCB1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4" y="2450551"/>
            <a:ext cx="4693708" cy="31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Macintosh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Can We Be Happier?</vt:lpstr>
      <vt:lpstr>Happiness Index (or "Life ladder") </vt:lpstr>
      <vt:lpstr>Top 10 Happiest Countries 2019 </vt:lpstr>
      <vt:lpstr>The 10  Unhappiest Countries  2019 </vt:lpstr>
      <vt:lpstr>For your information, the average Happiness Index of all the 156 countries is 5.41 Less than 50% of all countries have Happiness Index above the average</vt:lpstr>
      <vt:lpstr>Money buys happiness up to a certain degree   r-squared is: 0.794       p-value is: 4.3153e-35 </vt:lpstr>
      <vt:lpstr>Family Values r-squared is: 0.742          p-value is: 8.109e-27  </vt:lpstr>
      <vt:lpstr>Population Density r-squared is: -0.073 p-value is: 0.382 </vt:lpstr>
      <vt:lpstr>Generosity r-squared is: 0.136         p-value is: 0.091</vt:lpstr>
      <vt:lpstr>Freedom  r-squared is: 0.570  p-value is: 9.6879e-15</vt:lpstr>
      <vt:lpstr>Elevation r-squared is: 0.1706        p-value is: 0.459</vt:lpstr>
      <vt:lpstr>Sometimes We Are Just                   Happy!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Be Happier?</dc:title>
  <dc:creator>Lina Sachuk</dc:creator>
  <cp:lastModifiedBy>Lina Sachuk</cp:lastModifiedBy>
  <cp:revision>1</cp:revision>
  <dcterms:created xsi:type="dcterms:W3CDTF">2020-02-01T11:18:30Z</dcterms:created>
  <dcterms:modified xsi:type="dcterms:W3CDTF">2020-02-01T11:19:29Z</dcterms:modified>
</cp:coreProperties>
</file>